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2"/>
  </p:sldMasterIdLst>
  <p:notesMasterIdLst>
    <p:notesMasterId r:id="rId59"/>
  </p:notesMasterIdLst>
  <p:handoutMasterIdLst>
    <p:handoutMasterId r:id="rId60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41" d="100"/>
          <a:sy n="41" d="100"/>
        </p:scale>
        <p:origin x="-1806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8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66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89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73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58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94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8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8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1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3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7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8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34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Problems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mtClean="0"/>
              <a:t>Category 2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mtClean="0"/>
              <a:t>Category 3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Category 4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Category 5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58909" y="1617785"/>
            <a:ext cx="9857953" cy="414996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When fission occurs and a heavy atom is split it produces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different element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Particles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Energy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All of these, but the mass + energy generated = the original mass based on E = mc2</a:t>
            </a: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5" name="Picture 2" descr="http://upload.wikimedia.org/math/d/c/e/dceb3c6a1ace80ddc1a9f556ac671d7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310" y="91524"/>
            <a:ext cx="9613197" cy="76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03385"/>
            <a:ext cx="6948156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natural ore deposit that contains both uranium and plutonium, plutonium is generally not found b/c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__________________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9834" y="186927"/>
            <a:ext cx="3238043" cy="501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6575491" cy="44547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In a natural ore deposit that contains both uranium and plutonium, plutonium is generally not found b/c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__________________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It’s half-life is short &amp; most breaks down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2590" y="99646"/>
            <a:ext cx="3430525" cy="5316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5"/>
            <a:ext cx="10045522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correct about a hydrogen bomb?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fuse for a hydrogen bomb is a regular bomb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 order to reach 1 million C, the fuse is an atom bomb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hydrogen bomb is a fusion only bomb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61292"/>
            <a:ext cx="9506260" cy="40327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correct about a hydrogen bomb?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fuse for a hydrogen bomb is a regular bomb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In order to reach 1 million C, the fuse is an atom bomb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hydrogen bomb is a fusion only bomb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9717275" cy="417341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fission bomb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Uses hydrogen atoms which join to form helium, releasing large amounts of energy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Uses a hydrogen bomb as its fuse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detonated when uranium or plutonium is squeezed, producing a critical mass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AutoShape 2" descr="data:image/jpeg;base64,/9j/4AAQSkZJRgABAQAAAQABAAD/2wCEAAkGBwgHBgkIBwgKCgkLDRYPDQwMDRsUFRAWIB0iIiAdHx8kKDQsJCYxJx8fLT0tMTU3Ojo6Iys/RD84QzQ5OjcBCgoKDQwNGg8PGjclHyU3Nzc3Nzc3Nzc3Nzc3Nzc3Nzc3Nzc3Nzc3Nzc3Nzc3Nzc3Nzc3Nzc3Nzc3Nzc3Nzc3N//AABEIAF4AdwMBIgACEQEDEQH/xAAcAAACAgMBAQAAAAAAAAAAAAAEBQMGAAIHAQj/xAA2EAACAQMDAgQEAwcFAQAAAAABAgMABBEFEiEGMRNBUXEiMmGRB4GhFDM0QrHB0SNSorLwFf/EABUBAQEAAAAAAAAAAAAAAAAAAAAB/8QAFBEBAAAAAAAAAAAAAAAAAAAAAP/aAAwDAQACEQMRAD8A6N1VoEXUGlNbh9kyHfE/kHx/Q1wS9SW3uZoJT8cTsjYOeQcGupXn4oWiRTpBbP4wDCNgQVLeR9q5PczvPK8kjbmY5J9agiaVx2NSwXDD5i2PoagasU4NFMotQkQMsc0ygn/djPvRH/2L9WDpdybvqaTq1SKJJSVhjd2AyQgzxVQxh1y5SdXmKSYIySo3H86dDXFv4/BsbTEhJzyOfMfbvS6x6VvtQ0d7q3hk/aVm2+C42ho8fMM+YOfvRFl0ZryyB1i8I+fxc4qBsLV7m0zcQokwID9gpB58u4xUt7+z3cCzFA0Vmh3beASB9qXXeia3ZFWa3nkAOS0b7gB7ZoN9M1ueDwk8MLIWXwiyrIccn4e/PlQFQazA9p4SFkwMeGcAE+/lWkjWDIRO8GB8SJlj/aqzNHLaTNDcxvFKuNyt3HGawyAkcmgsO3Tbht77QWGD8RJA+1eR6LZTswjySDyFcE/YHNWTStT6fn0e1srsQrJHCI/EIGdx7tQk2t2ekXs3hvHKu4BsYJYY4JPmcUCmPp+3Mmwvdp9fBJH3xWUq1W+F1ey3EWF8Riw28d6ygBSCR13L8X0B7UTaabLdQmZiI7dPmk7kfWhbdn3FA5VSOcVf9LsNQuujZltoo4ioKBZe8oPJYenfj+1BUNYj0WFPD02SeR+DvYDHtSUnJpx1FoVzoc0Ed1jdLHv4ORSu2gNxMsa+Z5oCdGUft0LzxLLbltkiscAqeDz5Hnv5d66X03pekaVe74Iw8oG13bkj/FUS+tP2exVIwO/NG6d1hfWLKqpC0apgxtGCJDxkt/X9KDtEMsLxZCgDyr1SpPAFc9tOvLOG0t3u4NsspJZIXyEXPB59uaaydaWKz7rZHks0lMbykcudjEBfoSBz+lUXB0Vl5UGlWp6Ra3C+J4SeKvytjkfnWsHU2kzxxNBcrKZUZo0U/ExAyVwfOkum6pe6sbS8aZY4HeVWhRsHdt+FcEc+ufX7UFT1rS21aa/k8CUyQQnwm/mLIOx9cgYzVHIZGKsCGHBBrvPRmnvtvrm4BIlnKpuGCVGeT75qp/ih0msanVLCIAj96q+Y9ag5xG1bojPIqom4kgAetCo5A78VKl1JGm1cD4gwYDkH3oD7qC40+dUmh8N9uV9qyhJbqe5kLzyu7HzZqygJ06R7W8WVSo8juHGK6TYdb6SumbL5T44ypEI7jy5qi2tjJJbTTlRgKQozzn1pPIWBOTQMepdal1q9MzIEiTIjTzAz5/WtNGRUQyH5jStjTLTZMxYHlQHXBMg5pe0ABJCmjxk1NHGCBkUCyCxMp+ZgDxinT2VxdQRxeI+xcYGO2BijLCBBjgVZdNSPcOBmgT6R0y0JDlSz4yrEcg4q5aFo4tLe2jcB2hDFXI5BP/u9H2SLtGAKZxgAVR7p8HgQ7K81G2jubZ4pQGVlIINTBwOM81pK3GTQfOPUulto+t3Nng7FbMf1U9qWirF1/fJf9T3bwj4IW8LPqR3/AFzVeHNRW61lYKygPmuHUbfEbB5xmgnbNbNk9hUWPiAPrzQbxQM5UtlUPnjNNrRolTwokVQO58z+dawwI6q0sm2MnGF71PFBDA7MnxDOAW7+9ESBcURGeBUIKk8HNToABQGWsmzGadadeKHGT2pBGw24FSwthsg0HTNKu4XAG8U1Eig8EYxxVC0d3IHOOKtdhlwu48VQbHvaQtng1vdO0S5wCaIhRQMVFqKg25ABz9BQcf6v6QuZrhrzSojKCGeVcjcWJJPv7VRQCpKsCpHBBHIruSQeJIVG8DPJViv6iubfiNpdvpmsRSWzfxKF3UsSQQe/Pr/aoKyK8rxayiiNv1ANRlByfM1M680ZpGnveXsKFB4Rcbmc4XHvQAxzlOH/ACNEqZHGVbIrL+xC39xFbkPGjsAw7YFBFWhkPhSEYPzKcZohhFIyHnNErdDzNCWuqPEQLi3guV8w4Kn7in9hrvS4/junrjPrHdb/ANCFqhctzjkGjLW6Q5+LBHr503i1b8P5CGbTL+E+jrkf8XNey9SdMWqltJ0+33rnAubZjuPv5UG+mXzllWNWcnsFGavOki7AUSQMq99zDb/WqpZ9fWHhqs+YnwAzW9vwx+mSMCjx+IOlBAqW99Mw82VVH/Y0Fut7yVp5EktJY0X5ZGdCGPsGJoa9063upzcCIR3GMCVOG+9U6862uLmPFjbLbHxFO9n3EgMCRjHnjB96Sa/1JrF1Cyteskbd0h+D8jjmgc671C3TWVN9aXlxn9yvzfmBwPvXNdW1G51nUJL28IMr8YUcKPQUO6ZcgYz716qY78VFYiYrK3Tk1lBM2M1hlcfztx9a8J5rQ0HrSPg/EagNSYyCajNB4DWZrzFeUGwNbLzWi1svegJiXkUbDgUHEKLgG7Oc8c8VUMIXCLtHOP0qG5YMuBkk1DHuCcHtwfrUUzHHBNBrqUdrCqtEQ0mBkA9j/mh7TT7y+VpYomZF+aQ8AH0zQ8nenWi9T3GlQLbrDFJGHycjkj0qKtfR3RNq/wDq64pd2XckYJCgEefrWUPL174gje2tGjYckFuCKyi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2560" y="2324832"/>
            <a:ext cx="2132455" cy="1684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9670383" cy="42203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fission bomb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Uses hydrogen atoms which join to form helium, releasing large amounts of energy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Uses a hydrogen bomb as its fuse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detonated when uranium or plutonium is squeezed, producing a critical mass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sp>
        <p:nvSpPr>
          <p:cNvPr id="2" name="AutoShape 2" descr="data:image/jpeg;base64,/9j/4AAQSkZJRgABAQAAAQABAAD/2wCEAAkGBwgHBgkIBwgKCgkLDRYPDQwMDRsUFRAWIB0iIiAdHx8kKDQsJCYxJx8fLT0tMTU3Ojo6Iys/RD84QzQ5OjcBCgoKDQwNGg8PGjclHyU3Nzc3Nzc3Nzc3Nzc3Nzc3Nzc3Nzc3Nzc3Nzc3Nzc3Nzc3Nzc3Nzc3Nzc3Nzc3Nzc3N//AABEIAFoAkAMBIgACEQEDEQH/xAAcAAABBQEBAQAAAAAAAAAAAAAAAQIEBQYHAwj/xAA4EAACAQMCBAQDBAkFAAAAAAABAgMABBEFIQYSMUETIlFhB3GBI5GhsRQVMkJDUnLR8CQzYsHx/8QAGAEBAQEBAQAAAAAAAAAAAAAAAAIDAQT/xAAgEQADAQACAgMBAQAAAAAAAAAAAQIRA0ESIQQTMRQi/9oADAMBAAIRAxEAPwDidFFFAFGKKKAMb0UUUAUUtKBnpQCUtOKECkAoBtFKRQKASilpKASiiigCiiigF2pKWigEopaO9AJRS0+NC5AFAelraS3T4ijZgCOYgZxXRbHhLh61urYalezxtFy+KvhsVmGzc2cZXmBAG37pqd8K7q1gujYpbp/qYmSbxPMsg6jY/wDVavjFdNMEdteWxi8FfDjkOfn17DJ23rzXyM1mSRxhHwxqHB0jXVmJjGfCtHj8sgYg8p58dwMnrn0rMcF/D3Rta0y5t9RieG4CAwzxlg4LAeY5OGxtgY7n2qlsGtre5KNbyXYO8alzse3T8q6VpWt281/aIdKMOpqFjfxkKlsADrjc49cfWp83o8cRy+6+EPEMM94A9qYYWxHIXbMw7FVAJ/Cq3Rvhvr2qXckCRxQoikieQko5HYYBOd+4Fd113Q2u9RivpuWWI+UxYPk9/ln5VY6baG1L55FRmz4UKgKp71orrcJxYfL3EXDmq8OXaW2sWjW8sic6bhgy5xkEVTkV9eaxoWm614J1Kzhuf0dzJEJl5lBIwcjoa4T8ZOD7fh7VLe+0qDw9PvVOUUjkilHVV9iN8Y23+Q1TIOcUUUVQEope1FAFFFFAFGCegoqbpXhm55ZQMMNs+tcYGW9rIxUshwelWlnpysemD61KWLsFUHO23SpEUT5BK469+tYu9NVJrvhvo4u9W3Z0WJCxZGx096Zr0csmqSRyyMzblQTkAelTfh/fJZw3tkyyC4uwqQsvz6Hfpv8AhTeIdHu7DUSZsNKV5m5T0B6Vi8LKqwi8O5+zb7QEAcu257V2OLSf9BaTOkZu4kUlxnzYG3+e1cvsdBuJ7lsgxLhWUspwfMB9P2s11SLUo7ZIQ5jW3UCNSARggdRt0O+PlRePZNbhLE0zQsr8qyEeUDBxtTLRDbwgSs2d8b9veqW5g8e5iu0nEMfMCWG+Nv8AwVerMs8ayoRg+vU7+lXNaQ1gpEzLcKhAdR5MHrttmqLWNJs+JuHLm31mBW8NJGjlK+eFwOqn6fI9DVtPcwW0DyNLyySZAXuT02HtWa4u1ifhvg6/u5JF8aYC3tkYEbsMbY9BzH6da6n/AK9Do+aZF5XIptOc5NNr0ogKKKKAKKcqM3QGvZLVyMnagI9KFJ7VYQ2HMMmpSaePSpdIHrY6kDEqzgIV/ez+1VgZvFCiI4J3DDv8qgJYqO1e6WY9Kycy3qLVM0GjX+oac+bKTDsebnMasy+4JBxWl0KOW+lL3s7ysz5Jc5yfrWFihZcAc2BsK0OjXdxEyouSRjesrnEXL06xpHD9hbHxFBl5uz7hflWiEETJylFI9MVmOGLiaWNfGOPrWrjxir4vFr8IvdIkwgtlaWfw0hRdywAAFZ6+1Szg1ABLiKGKTARi/Krev51A+JWsukTaVAo84DStncb5Ark9xDliQOtLSr0jieHS+K+MdC0q3e1sYo7y8dG88RDCFsEKSTtnPbfp8q4zxFq+o6xP42pXctywGBznZfkBsPuqdLb56k1XXdoceXB+ZxVTiYelA4wd6bUua2kB3Vfo1RmUqdxW2kjaKKK6CXBdxRLvEWPzwKtIdetIlQJpwBHViQx/Gqo6dcj+Exz7U1rG5UbxN91ZtQ+zRTa6LabXY5HLLHIpJ7BdvvBp9vqtuwzLJIGJ3DRrge+2KporG5lOEibr1IwKsYdAYrmSZeb0QE1L8EvbKU23+E6TV7KLl8xfI35F6UJr9mD/ALUpHqAP714x8OoWHiTtj2U1Nh4esVOWnb2zms3fGuy/pt9DI+JLU7eCy/1H+wq30viXTo5g7yIPVWzj8qifqLTAOZMM38rdDVXemCyblurCNI3PlKAMDj3rmzyekdUOHrOv6Hx5oalYzOFc7hUUmttpvE+mXpKwvJt3MZAP1r5y046RKBiF8+gHStFANOXBEV1yAYxz7Vk6+v0i1xea06Jx9ZNdXH6dBNBNEFA5OcB1+ncVzq+8RB9naBm/z1YV56gsRyYDIOXtIP71m72XVISyrHLyt5iRk5rsPyJri8SRfX2oQhi0MKKPWLOPxqll1i7kO/hD+lMVGuJ7iViJS+fQivBkdDh1Kk+or1xK7MKb6Jo1RiPtLeNj65Irxe5SQ7xco/4tUWir8URrPdv0fk8pl5vfGK8sA96bRTBpYDUpcJlyCOuFG1esmotjMd5JnPQoOnaqqg1z65NFz2kXFrqk7yhJLgKnqUBNSk1ScXPhNdiOI/xREBn6VnRXoWJjAJJxnG/SofGmXHPWGjXVnVXV5mkkJAViAFx361O/XMDQoFeQkDlJ5sAfl1rIuzZXc/fRIT0ztjpWb4JZr/TSNdHrMhXa9UD0aQZFVmuO14vJFcRyKrcwy4859qoJNjtSBiCME/fVTwqXqMq53Sxmn4e1LS9PZU1C2ZnB3Ibb8K1eq67pF9aQR6bbSQMjecg5DDHT51y5ZZObHiPj+qnZJG5PpUX8ebrdLnncrDbfrKwlLHxmZhgcr5zUuTiG0WCKNQGYnzcynCiueE70oAz071x/Flnf666Rs5+IwGIgtYScdUUN+VVt1rxHiLcWEbO38yDas/3+tMbrWi4IRnXyLZO/Wsw/ZihA9OQVFnuXncvIEyfRAPyry7Ug61spSMXdP9PUSKIgnhJzZ3Y5yaSRw5yI0T2WmUlMON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5692" y="2370992"/>
            <a:ext cx="2696308" cy="1685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2"/>
            <a:ext cx="9623490" cy="44313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Fission bombs are like fusion bombs in that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Both convert mass to kinetic energy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Both use hydrogen as their main fuel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They both can be used to convert uranium into plutonium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9412475" cy="45485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Fission bombs are like fusion bombs in that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Both convert mass to kinetic energy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Both use hydrogen as their main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fuel (</a:t>
            </a: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fusion uses hydrogen, Fission uses uranium or plutonium)</a:t>
            </a:r>
            <a:endParaRPr lang="en-US" sz="2800" b="1" i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They both can be used to convert uranium into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plutonium (</a:t>
            </a: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Breeder reactor)</a:t>
            </a:r>
            <a:endParaRPr lang="en-US" sz="2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027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50277"/>
            <a:ext cx="9529706" cy="45251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nuclear reaction that produces dangerous radiation 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Fission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fusion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90954"/>
            <a:ext cx="9506260" cy="44313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The nuclear reaction that produces dangerous radiation 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Fission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Fusion-  (H + H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He)- no radiation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26830"/>
            <a:ext cx="9717276" cy="447821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½ life of C-14 is 5730 years. How old is it if only ¼ of the radiation is left?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2, 900 years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5730 years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11, 500 years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2031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44062"/>
            <a:ext cx="9670383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½ life of C-14 is 5730 years. How old is it if only ¼ of the radiation is left?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2, 900 years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5730 years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11, 500 years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3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189785" y="141959"/>
            <a:ext cx="5604060" cy="555545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used in a nuclear reactor to control the reaction?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Moderators to slow neutrons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Control rods to absorb neutrons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Heavy water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5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5" name="Picture 2" descr="https://encrypted-tbn0.gstatic.com/images?q=tbn:ANd9GcQVge4YeuBGU8unbyDmYVaf72dOkdDTx6hAiZX4_ar7M7q7vP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21055" cy="333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822950" y="797168"/>
            <a:ext cx="5595327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is used in a nuclear reactor to control the reaction?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Moderators to slow neutrons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Control rods to absorb neutrons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Heavy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water</a:t>
            </a:r>
            <a:r>
              <a:rPr lang="en-US" b="1" i="1" u="sng" dirty="0" smtClean="0">
                <a:solidFill>
                  <a:schemeClr val="accent1">
                    <a:lumMod val="75000"/>
                  </a:schemeClr>
                </a:solidFill>
              </a:rPr>
              <a:t> is a moderator</a:t>
            </a:r>
            <a:endParaRPr lang="en-US" b="1" i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All of these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852"/>
            <a:ext cx="5822950" cy="333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80" y="461383"/>
            <a:ext cx="6200351" cy="47436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chain reaction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Requires a critical mass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is controlled by capturing the neutrons with cadmium control rods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Will continue without outside forces added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 are 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4061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66" name="Picture 2" descr="http://www.nrc.gov/reading-rm/basic-ref/teachers/images/chain-react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240" y="659423"/>
            <a:ext cx="4211760" cy="411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2" y="492367"/>
            <a:ext cx="6729110" cy="48064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chain reaction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Requires a critical mass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is controlled by capturing the neutrons with cadmium control rods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Will continue without outside forces added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All of these are correct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7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9218" name="Picture 2" descr="http://www.nrc.gov/reading-rm/basic-ref/teachers/images/chain-react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681" y="0"/>
            <a:ext cx="3574319" cy="349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23032" y="820614"/>
            <a:ext cx="9154568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Why can’t a hydrogen atom emit an alpha particle?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97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86153"/>
            <a:ext cx="9248352" cy="50643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What is involved in transmutation?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You convert one element into another by bombarding it with neutrons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You might make something more dangerous that what you started with.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Both are correct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29248" y="676153"/>
            <a:ext cx="9459367" cy="476335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Why can’t a hydrogen atom emit an alpha particle?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rgbClr val="FF0000"/>
                </a:solidFill>
              </a:rPr>
              <a:t>It is too small. It only has one proton and 1 electron. Helium has 2 protons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But- two hydrogen atoms can fuse to form a helium atom.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4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86154"/>
            <a:ext cx="9389029" cy="450312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Elements above 92 are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Radioactive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Synthetic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Generally h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ave short half-lives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 are 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50277"/>
            <a:ext cx="9787613" cy="45720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Elements above 92 are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Radioactive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Synthetic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Generally have short half-lives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All of these are correct</a:t>
            </a:r>
          </a:p>
          <a:p>
            <a:pPr marL="514350" indent="-514350">
              <a:buAutoNum type="alphaLcPeriod"/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9922"/>
            <a:ext cx="9529706" cy="435512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not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true about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carbon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dating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It only works on things that contain organic material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It can be used to date rocks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C- 12 &amp; C-14 are both radioactive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2"/>
            <a:ext cx="9623490" cy="440787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is 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not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true about carbon dating?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It only works on things that contain 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organic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material- not just carbon b/c it must have lived</a:t>
            </a:r>
            <a:endParaRPr lang="en-US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It can be used to date rocks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strike="sngStrike" dirty="0">
                <a:solidFill>
                  <a:schemeClr val="accent1">
                    <a:lumMod val="75000"/>
                  </a:schemeClr>
                </a:solidFill>
              </a:rPr>
              <a:t>C- 12 &amp; C-14 are both </a:t>
            </a:r>
            <a:r>
              <a:rPr lang="en-US" b="1" strike="sngStrike" dirty="0" smtClean="0">
                <a:solidFill>
                  <a:schemeClr val="accent1">
                    <a:lumMod val="75000"/>
                  </a:schemeClr>
                </a:solidFill>
              </a:rPr>
              <a:t>radioactive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rgbClr val="FF0000"/>
                </a:solidFill>
              </a:rPr>
              <a:t>Carbon 12 is NOT radioactive; C-14 is radioactive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7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4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3613"/>
            <a:ext cx="9412475" cy="410075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form of radiation which is most harmful are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Ionizing radiation that damages living cells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Those that kill living cells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1692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4062"/>
            <a:ext cx="9435921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The form of radiation which is most harmful are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Ionizing radiation that damages living </a:t>
            </a:r>
            <a:r>
              <a:rPr lang="en-US" sz="3600" b="1" u="sng" dirty="0" smtClean="0">
                <a:solidFill>
                  <a:srgbClr val="FF0000"/>
                </a:solidFill>
              </a:rPr>
              <a:t>cells  (damaged cells cause cancer &amp; mutations)</a:t>
            </a:r>
            <a:endParaRPr lang="en-US" sz="3600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Those that kill living cells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7706769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Radioactivity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Produces the heat in the earth’s core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Can be used to trace isotopes in the body and in the environment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Can be used to determine the age of rocks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are 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5" name="Picture 4" descr="C:\DOCUME~1\D\LOCALS~1\Temp\~AUT0042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8447" y="287215"/>
            <a:ext cx="2411630" cy="3351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618891" y="304800"/>
            <a:ext cx="7201295" cy="539261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Radioactivity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Produces the heat in the earth’s core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Can be used to trace isotopes in the body and in the environment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Can be used to determine the age of rocks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All are correct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12290" name="Picture 2" descr="http://www.collapsingintoconsciousness.com/wp-content/uploads/2013/08/Radi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2063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3"/>
            <a:ext cx="8885530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involved in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Transmutation?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You </a:t>
            </a:r>
            <a:r>
              <a:rPr lang="en-US" sz="3600" b="1" i="1" u="sng" dirty="0">
                <a:solidFill>
                  <a:schemeClr val="accent1">
                    <a:lumMod val="75000"/>
                  </a:schemeClr>
                </a:solidFill>
              </a:rPr>
              <a:t>convert one element into </a:t>
            </a:r>
            <a:r>
              <a:rPr lang="en-US" sz="3600" b="1" i="1" u="sng" smtClean="0">
                <a:solidFill>
                  <a:schemeClr val="accent1">
                    <a:lumMod val="75000"/>
                  </a:schemeClr>
                </a:solidFill>
              </a:rPr>
              <a:t>another element 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by bombarding it with neutrons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You </a:t>
            </a:r>
            <a:r>
              <a:rPr lang="en-US" sz="3600" b="1" u="sng" dirty="0">
                <a:solidFill>
                  <a:schemeClr val="accent1">
                    <a:lumMod val="75000"/>
                  </a:schemeClr>
                </a:solidFill>
              </a:rPr>
              <a:t>might make something more dangerous 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that what you started with.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Both are correct</a:t>
            </a:r>
          </a:p>
          <a:p>
            <a:pPr lvl="0"/>
            <a:endParaRPr lang="en-US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44062"/>
            <a:ext cx="9529707" cy="426719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Uranium decays to eventually form this which is not radioactive and is stable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Tritium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Plutonium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Lead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thorium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6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031630"/>
            <a:ext cx="9506259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Uranium decays to eventually form this which is not radioactive and is stable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Tritium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Plutonium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Lead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thorium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9670383" cy="400929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the ½ life of an isotope is 3 days, how much of the isotope remains after 9 days?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482813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the ½ life of an isotope is 3 days, how much of the isotope remains after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12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days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rgbClr val="00B050"/>
                </a:solidFill>
              </a:rPr>
              <a:t>12 days/3 days of ½ life = 4 (½ </a:t>
            </a:r>
            <a:r>
              <a:rPr lang="en-US" b="1" dirty="0" err="1" smtClean="0">
                <a:solidFill>
                  <a:srgbClr val="00B050"/>
                </a:solidFill>
              </a:rPr>
              <a:t>lifes</a:t>
            </a:r>
            <a:r>
              <a:rPr lang="en-US" b="1" dirty="0" smtClean="0">
                <a:solidFill>
                  <a:srgbClr val="00B050"/>
                </a:solidFill>
              </a:rPr>
              <a:t>)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rgbClr val="00B050"/>
                </a:solidFill>
              </a:rPr>
              <a:t>So- ½, ¼, 1/8, 1/16 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There is 1/16 of the isotope left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9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9670384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quark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an elementary particle which composes protons &amp; neutrons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a building block of nucleons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a building block of hadrons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are correct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482814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quark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an elementary particle which composes protons &amp; neutrons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a building block of nucleons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a building block of hadrons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All are </a:t>
            </a:r>
            <a:r>
              <a:rPr lang="en-US" b="1" u="sng" dirty="0" smtClean="0">
                <a:solidFill>
                  <a:srgbClr val="FF0000"/>
                </a:solidFill>
              </a:rPr>
              <a:t>correct (we are constantly finding out more info about the subatomic particles)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5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389030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form of radiation that is so weak that it can be stopped by a piece of paper is the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Alpha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Beta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Gamma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055077"/>
            <a:ext cx="9529706" cy="40327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form of radiation that is so weak that it can be stopped by a piece of paper is the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Alpha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Beta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Gamma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All of these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14338" name="Picture 2" descr="http://www.gtcceis.anl.gov/images/photos/PenetratingRa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691" y="2314575"/>
            <a:ext cx="4360986" cy="339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67508"/>
            <a:ext cx="9553152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form of radiation which is pure energy 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Alpha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Beta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Gamma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4462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328246"/>
            <a:ext cx="3949521" cy="47595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This reaction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Occurs in a nuclear power plant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Occurs on the sun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a fusion reaction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477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1026" name="Picture 2" descr="https://encrypted-tbn0.gstatic.com/images?q=tbn:ANd9GcQVge4YeuBGU8unbyDmYVaf72dOkdDTx6hAiZX4_ar7M7q7vP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634" y="771158"/>
            <a:ext cx="6558366" cy="3753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506259" cy="429064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form of radiation which is pure energy 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Alpha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Beta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Gamma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All of these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84738"/>
            <a:ext cx="9623490" cy="43375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missing?</a:t>
            </a:r>
          </a:p>
          <a:p>
            <a:pPr>
              <a:lnSpc>
                <a:spcPct val="150000"/>
              </a:lnSpc>
            </a:pPr>
            <a:r>
              <a:rPr lang="pt-BR" baseline="30000" dirty="0"/>
              <a:t>1</a:t>
            </a:r>
            <a:r>
              <a:rPr lang="pt-BR" dirty="0"/>
              <a:t> </a:t>
            </a:r>
            <a:r>
              <a:rPr lang="pt-BR" baseline="-25000" dirty="0"/>
              <a:t>1</a:t>
            </a:r>
            <a:r>
              <a:rPr lang="pt-BR" dirty="0"/>
              <a:t> H + </a:t>
            </a:r>
            <a:r>
              <a:rPr lang="pt-BR" baseline="30000" dirty="0"/>
              <a:t>3</a:t>
            </a:r>
            <a:r>
              <a:rPr lang="pt-BR" dirty="0"/>
              <a:t> </a:t>
            </a:r>
            <a:r>
              <a:rPr lang="pt-BR" baseline="-25000" dirty="0"/>
              <a:t>1</a:t>
            </a:r>
            <a:r>
              <a:rPr lang="pt-BR" dirty="0"/>
              <a:t> H --&gt; ______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609600"/>
            <a:ext cx="9998629" cy="49236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is missing?</a:t>
            </a:r>
          </a:p>
          <a:p>
            <a:pPr>
              <a:lnSpc>
                <a:spcPct val="150000"/>
              </a:lnSpc>
            </a:pPr>
            <a:r>
              <a:rPr lang="pt-BR" b="1" baseline="30000" dirty="0"/>
              <a:t>1</a:t>
            </a:r>
            <a:r>
              <a:rPr lang="pt-BR" b="1" dirty="0"/>
              <a:t> </a:t>
            </a:r>
            <a:r>
              <a:rPr lang="pt-BR" b="1" baseline="-25000" dirty="0"/>
              <a:t>1</a:t>
            </a:r>
            <a:r>
              <a:rPr lang="pt-BR" b="1" dirty="0"/>
              <a:t> H + </a:t>
            </a:r>
            <a:r>
              <a:rPr lang="pt-BR" b="1" baseline="30000" dirty="0"/>
              <a:t>3</a:t>
            </a:r>
            <a:r>
              <a:rPr lang="pt-BR" b="1" dirty="0"/>
              <a:t> </a:t>
            </a:r>
            <a:r>
              <a:rPr lang="pt-BR" b="1" baseline="-25000" dirty="0"/>
              <a:t>1</a:t>
            </a:r>
            <a:r>
              <a:rPr lang="pt-BR" b="1" dirty="0"/>
              <a:t> H --&gt; ______</a:t>
            </a:r>
          </a:p>
          <a:p>
            <a:pPr algn="ctr">
              <a:lnSpc>
                <a:spcPct val="150000"/>
              </a:lnSpc>
            </a:pPr>
            <a:r>
              <a:rPr lang="en-US" sz="3600" b="1" baseline="30000" dirty="0" smtClean="0">
                <a:solidFill>
                  <a:srgbClr val="FF0000"/>
                </a:solidFill>
              </a:rPr>
              <a:t>4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3600" b="1" dirty="0" smtClean="0">
                <a:solidFill>
                  <a:srgbClr val="FF0000"/>
                </a:solidFill>
              </a:rPr>
              <a:t> He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2" y="785812"/>
            <a:ext cx="9389028" cy="446612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 atom which gains a neutron becomes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new element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 isotope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 ion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00554" y="328246"/>
            <a:ext cx="9753599" cy="52753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An atom which gains a neutron becomes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A new element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An isotope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An ion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39262"/>
            <a:ext cx="9482813" cy="45485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After evaluating the elements on the periodic table, you could generally infer that the larger the nucleus, the _______stable the atom becomes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More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less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1292"/>
            <a:ext cx="9600044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After evaluating the elements on the periodic table, you could generally infer that the larger the nucleus, the _______stable the atom becomes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More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less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717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20615"/>
            <a:ext cx="4606013" cy="45016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This reaction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Occurs in a nuclear power plant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Occurs on the sun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a fusion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reaction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i="1" dirty="0" smtClean="0">
                <a:solidFill>
                  <a:srgbClr val="FF0000"/>
                </a:solidFill>
              </a:rPr>
              <a:t>(the sun uses a fusion reaction) </a:t>
            </a:r>
            <a:endParaRPr lang="en-US" b="1" i="1" dirty="0">
              <a:solidFill>
                <a:srgbClr val="FF0000"/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5" name="Picture 2" descr="https://encrypted-tbn0.gstatic.com/images?q=tbn:ANd9GcQVge4YeuBGU8unbyDmYVaf72dOkdDTx6hAiZX4_ar7M7q7vP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768" y="771159"/>
            <a:ext cx="5821055" cy="333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679938"/>
            <a:ext cx="9951736" cy="450166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</a:t>
            </a:r>
            <a:r>
              <a:rPr lang="en-US" b="1" u="sng" dirty="0" smtClean="0">
                <a:solidFill>
                  <a:srgbClr val="FF0000"/>
                </a:solidFill>
              </a:rPr>
              <a:t>not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correct about critical mass?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mass above the “critical mass” will allow a spontaneous nuclear reaction and could explode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Pellets are used in a nuclear reactor to prevent reaching critical mass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Critical mass is dependent on the elements ½ life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d. When U-235 reaches critical mass, the chain reaction produced will cause an explosion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453662" y="679938"/>
            <a:ext cx="10738338" cy="51347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Which is </a:t>
            </a:r>
            <a:r>
              <a:rPr lang="en-US" sz="2800" b="1" u="sng" dirty="0">
                <a:solidFill>
                  <a:srgbClr val="FF0000"/>
                </a:solidFill>
              </a:rPr>
              <a:t>not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correct about critical mass?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A mass </a:t>
            </a: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</a:rPr>
              <a:t>above the “critical mass” will allow a spontaneous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nuclear reaction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u="sng" dirty="0">
                <a:solidFill>
                  <a:srgbClr val="FF0000"/>
                </a:solidFill>
              </a:rPr>
              <a:t>Pellets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 are used in a nuclear reactor </a:t>
            </a:r>
            <a:r>
              <a:rPr lang="en-US" sz="2800" b="1" u="sng" dirty="0">
                <a:solidFill>
                  <a:srgbClr val="FF0000"/>
                </a:solidFill>
              </a:rPr>
              <a:t>to prevent reaching critical mass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u="sng" strike="sngStrike" dirty="0">
                <a:solidFill>
                  <a:srgbClr val="FF0000"/>
                </a:solidFill>
              </a:rPr>
              <a:t>Critical mass is dependent on the elements ½ </a:t>
            </a:r>
            <a:r>
              <a:rPr lang="en-US" sz="2800" b="1" u="sng" strike="sngStrike" dirty="0" smtClean="0">
                <a:solidFill>
                  <a:srgbClr val="FF0000"/>
                </a:solidFill>
              </a:rPr>
              <a:t>life- </a:t>
            </a:r>
            <a:r>
              <a:rPr lang="en-US" sz="2800" b="1" u="sng" dirty="0" smtClean="0">
                <a:solidFill>
                  <a:srgbClr val="FF0000"/>
                </a:solidFill>
              </a:rPr>
              <a:t>NOT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d. When U-235 reaches critical mass, the chain reaction produced will cause an explosion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sz="2800" b="1" u="sng" dirty="0">
              <a:solidFill>
                <a:srgbClr val="FF0000"/>
              </a:solidFill>
            </a:endParaRPr>
          </a:p>
          <a:p>
            <a:pPr marL="514350" lvl="0" indent="-514350">
              <a:buAutoNum type="alphaLcPeriod"/>
            </a:pP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65124" y="1219200"/>
            <a:ext cx="9811060" cy="41968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When fission occurs and a heavy atom is split it produces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different element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Particles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Energy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these, but the mass + energy generated = the original mass based on E = mc2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5815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2050" name="Picture 2" descr="http://upload.wikimedia.org/math/d/c/e/dceb3c6a1ace80ddc1a9f556ac671d7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786" y="64293"/>
            <a:ext cx="9613197" cy="76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1614</Words>
  <Application>Microsoft Office PowerPoint</Application>
  <PresentationFormat>Custom</PresentationFormat>
  <Paragraphs>337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2014-03-26T03:33:34Z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